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321" r:id="rId2"/>
    <p:sldId id="333" r:id="rId3"/>
    <p:sldId id="328" r:id="rId4"/>
    <p:sldId id="334" r:id="rId5"/>
    <p:sldId id="329" r:id="rId6"/>
    <p:sldId id="335" r:id="rId7"/>
    <p:sldId id="304" r:id="rId8"/>
    <p:sldId id="336" r:id="rId9"/>
    <p:sldId id="322" r:id="rId10"/>
    <p:sldId id="306" r:id="rId11"/>
    <p:sldId id="307" r:id="rId12"/>
    <p:sldId id="308" r:id="rId13"/>
    <p:sldId id="309" r:id="rId14"/>
    <p:sldId id="324" r:id="rId15"/>
    <p:sldId id="323" r:id="rId16"/>
    <p:sldId id="325" r:id="rId17"/>
    <p:sldId id="314" r:id="rId18"/>
    <p:sldId id="315" r:id="rId19"/>
    <p:sldId id="337" r:id="rId20"/>
    <p:sldId id="332" r:id="rId21"/>
    <p:sldId id="331" r:id="rId22"/>
    <p:sldId id="317" r:id="rId23"/>
    <p:sldId id="318" r:id="rId24"/>
    <p:sldId id="319" r:id="rId25"/>
    <p:sldId id="287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97" autoAdjust="0"/>
    <p:restoredTop sz="94660"/>
  </p:normalViewPr>
  <p:slideViewPr>
    <p:cSldViewPr>
      <p:cViewPr varScale="1">
        <p:scale>
          <a:sx n="79" d="100"/>
          <a:sy n="79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A46B29-2F79-4D28-94E9-20918CC25893}" type="datetimeFigureOut">
              <a:rPr lang="ar-SA" smtClean="0"/>
              <a:t>26/06/1443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C32641-614B-4D6F-BEEB-CF29BF3A08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65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2641-614B-4D6F-BEEB-CF29BF3A084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1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1361444" y="1785938"/>
            <a:ext cx="4467333" cy="473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ar-SA" sz="3600" kern="10">
              <a:gradFill rotWithShape="1">
                <a:gsLst>
                  <a:gs pos="0">
                    <a:srgbClr val="002F47"/>
                  </a:gs>
                  <a:gs pos="5000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effectLst>
                <a:prstShdw prst="shdw17" dist="17961" dir="2700000">
                  <a:srgbClr val="003D5C"/>
                </a:prstShdw>
              </a:effectLst>
              <a:latin typeface="Arial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4"/>
          <p:cNvSpPr/>
          <p:nvPr/>
        </p:nvSpPr>
        <p:spPr>
          <a:xfrm>
            <a:off x="899360" y="1308884"/>
            <a:ext cx="7705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L7</a:t>
            </a:r>
          </a:p>
          <a:p>
            <a:pPr algn="ctr" rtl="0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body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 dirty="0"/>
              <a:t>-College of Medicine-Physiol2ogy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723304" y="3573016"/>
            <a:ext cx="4241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Dr. Mohammed Ali Jaber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3950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2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60648"/>
            <a:ext cx="874846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 effects while diving</a:t>
            </a:r>
          </a:p>
        </p:txBody>
      </p:sp>
      <p:pic>
        <p:nvPicPr>
          <p:cNvPr id="4098" name="Picture 2" descr="Human Physiology - 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50" y="1700808"/>
            <a:ext cx="5112568" cy="38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9552" y="11247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body is composed primarily of solids and liquids, which are nearly incompressible.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3918" y="5271105"/>
            <a:ext cx="8160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gas cavities in the body where sudden pressure changes can produce profound effects.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1/15/Boyles_Law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0966"/>
            <a:ext cx="5067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45214"/>
            <a:ext cx="1808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Boyles law</a:t>
            </a:r>
          </a:p>
        </p:txBody>
      </p:sp>
      <p:sp>
        <p:nvSpPr>
          <p:cNvPr id="4" name="AutoShape 4" descr="P\propto {\frac {1}{V}}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6" descr="P\propto {\frac {1}{V}}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0" y="1275779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is directly proportional to the reciprocal of volume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041" y="290085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67595" y="2900855"/>
                <a:ext cx="1655743" cy="1423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P</a:t>
                </a:r>
                <a:r>
                  <a:rPr lang="el-GR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95" y="2900855"/>
                <a:ext cx="1655743" cy="1423595"/>
              </a:xfrm>
              <a:prstGeom prst="rect">
                <a:avLst/>
              </a:prstGeom>
              <a:blipFill rotWithShape="1">
                <a:blip r:embed="rId5"/>
                <a:stretch>
                  <a:fillRect l="-5147" b="-4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8" y="5599542"/>
            <a:ext cx="220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61020" y="847993"/>
            <a:ext cx="67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fixed quantity of gas and fixed temperature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3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467544" y="26064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When diving many people has difficulty obtaining pressure equalization and feels pressure on their ears.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(120mmHg) across the eardrum                  1.7 m  of water (can cause damage (rupture) to the eardrum 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One method of equalization used by diver is to raise the pressure in the mouth by holding the nose and trying to blow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569329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5436096" y="1988840"/>
            <a:ext cx="108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8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67544" y="76470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Boyle's Law describes the role of water pressure in the dive environment.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It applies and affects many aspects of scuba diving. Consider the following examples: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As a diver descends, the water pressure around him increases, causing air in his scuba equipment and body to occupy a smaller volume (compress).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As a diver ascends, water pressure decreases, so Boyle's Law states that the air in his gear and body expand to occupy a greater volume.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55" y="4293096"/>
            <a:ext cx="4848225" cy="2236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1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pressure in the lung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51520" y="112474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lung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 at any depth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 at sea level. </a:t>
            </a:r>
          </a:p>
        </p:txBody>
      </p:sp>
      <p:sp>
        <p:nvSpPr>
          <p:cNvPr id="4" name="سهم للأسفل 3"/>
          <p:cNvSpPr/>
          <p:nvPr/>
        </p:nvSpPr>
        <p:spPr>
          <a:xfrm>
            <a:off x="2843808" y="2420888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107504" y="3172936"/>
                <a:ext cx="8210996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The  air in the lung is denser under water. 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72936"/>
                <a:ext cx="8210996" cy="666914"/>
              </a:xfrm>
              <a:prstGeom prst="rect">
                <a:avLst/>
              </a:prstGeom>
              <a:blipFill>
                <a:blip r:embed="rId5"/>
                <a:stretch>
                  <a:fillRect l="-520" t="-1818" b="-1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251520" y="4607423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 partial pressure of all the air components are proportionately higher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54302" y="3861048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&amp;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3035"/>
            <a:ext cx="3274219" cy="219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2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545817"/>
            <a:ext cx="1941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Higher  P O₂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سهم للأسفل 2"/>
          <p:cNvSpPr/>
          <p:nvPr/>
        </p:nvSpPr>
        <p:spPr>
          <a:xfrm flipH="1">
            <a:off x="1612887" y="1169699"/>
            <a:ext cx="22680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06723" y="2079541"/>
            <a:ext cx="5117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More  O₂ molecules to be transformed into the blood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9005" y="3956533"/>
            <a:ext cx="8040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Oxygen  poisoning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(if the partial pressure of the O₂ gets high.))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1726290" y="2997476"/>
            <a:ext cx="388861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179512" y="5373215"/>
                <a:ext cx="71287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At depth of 30m PO₂ is 0.8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atm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𝒂𝒃𝒔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is 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atm</a:t>
                </a:r>
                <a:endParaRPr lang="ar-SA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3215"/>
                <a:ext cx="71287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82" t="-11842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68198"/>
            <a:ext cx="3240360" cy="387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3405" y="198866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15151" y="3198691"/>
            <a:ext cx="1220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Results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6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88640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38270" y="373306"/>
            <a:ext cx="4387804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Breathing air at a depth of 30m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38270" y="2097777"/>
            <a:ext cx="4774064" cy="46166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Excess  N₂ in the blood and tissues,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640991" y="1185358"/>
            <a:ext cx="182362" cy="546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 rot="19585436" flipH="1">
            <a:off x="4775992" y="2606918"/>
            <a:ext cx="168078" cy="1423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 rot="1899977">
            <a:off x="2320365" y="2614336"/>
            <a:ext cx="232148" cy="135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18239" y="4086632"/>
            <a:ext cx="2925076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Nitrogen narcosis (intoxication effect)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518844" y="4117871"/>
            <a:ext cx="4104456" cy="830997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bends or decompression sickness (a scant problem).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727172" y="1269141"/>
            <a:ext cx="373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Dangerous  because it may result in 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8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067541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Henrys law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61206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8972" y="1772816"/>
            <a:ext cx="866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amount of gas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that will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 in a liquid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proportional to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pressure of the gas in contact with the liquid.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528" y="116045"/>
            <a:ext cx="7768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O₂ is attached to red blood cells, while N₂ is dissolved in the blood and tissues, according to Henrys law</a:t>
            </a:r>
          </a:p>
        </p:txBody>
      </p:sp>
    </p:spTree>
    <p:extLst>
      <p:ext uri="{BB962C8B-B14F-4D97-AF65-F5344CB8AC3E}">
        <p14:creationId xmlns:p14="http://schemas.microsoft.com/office/powerpoint/2010/main" val="41516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67544" y="188640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Hyperbaric oxygen therapy(HOT)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83532" y="563086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Hyperbaric oxygen therapy (HOT):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medical use of oxygen at an ambient pressure higher than atmospheric pressure.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yperbaric Oxygen Therapy Chamber at Rs 3000000/no | Saligramam | Chennai|  ID: 135796274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/>
        </p:blipFill>
        <p:spPr bwMode="auto">
          <a:xfrm>
            <a:off x="2699792" y="2358665"/>
            <a:ext cx="5832648" cy="33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4290" y="711860"/>
            <a:ext cx="862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body normally lives in an atmosphere (1/5 O</a:t>
            </a:r>
            <a:r>
              <a:rPr lang="en-US" sz="2400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₂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&amp;4/5 N</a:t>
            </a:r>
            <a:r>
              <a:rPr lang="en-US" sz="2400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₂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).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 some medical situations, it is beneficial to increase the proportion of O</a:t>
            </a:r>
            <a:r>
              <a:rPr lang="en-US" sz="2400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₂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order to provide more O</a:t>
            </a:r>
            <a:r>
              <a:rPr lang="en-US" sz="2400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₂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to the tissue.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287850" y="2708920"/>
            <a:ext cx="28988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patient receives treatment with Hyperbaric oxygen chamber</a:t>
            </a:r>
            <a:endParaRPr lang="ar-S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34870"/>
            <a:ext cx="8064896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equipment required for hyperbaric oxygen treatment consists of a pressure chamber, which may be of rigid or flexible construction, and a means of delivering 100% oxygen.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96952"/>
            <a:ext cx="6120680" cy="3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the urinary bladder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Bladder pressure climbs steadily from zero to about 30cmH₂O as the bladder fills to its normal capacity of 500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 dirty="0"/>
              <a:t>-College of Medicine-Physiology Department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1388969"/>
            <a:ext cx="836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pressure in the bladder is due to the accumulation of urine.  For adult, the typical maximum volume in the bladder before voiding is 500ml.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19027" r="15711"/>
          <a:stretch/>
        </p:blipFill>
        <p:spPr>
          <a:xfrm>
            <a:off x="2123728" y="2589298"/>
            <a:ext cx="5472608" cy="3476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24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26064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hyperbaric oxygen therapy chamber,  P(air)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two to three times higher than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air pressure.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these conditions, your lungs can gather much more oxygen than would be possible breathing pure oxygen at normal air pressure.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3548" y="32129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your blood carries this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oxygen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your body, this helps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 bacteria and stimulate the release of substances called growth factors and stem cells, which promote healing.</a:t>
            </a:r>
            <a:endParaRPr lang="ar-S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260648"/>
            <a:ext cx="234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1-Gas gangrene: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51520" y="72231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Gangrene refers to the death of body tissue due to either a lack of blood flow or a serious bacterial infection.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08" y="1873871"/>
            <a:ext cx="4663844" cy="257469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51520" y="451161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bacillus causes gas gangrene then it's treated with (HOT). That is due to bacillus cannot survive in the presence of oxygen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95536" y="535763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oxygen saturates the infected tissues and thereby prevents the growth of the bacteria</a:t>
            </a:r>
            <a:r>
              <a:rPr lang="en-US" sz="2400" dirty="0"/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bacillus) causes it.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kumc.edu/images/wwi/gangren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" y="1844825"/>
            <a:ext cx="3456384" cy="26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892480" cy="334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2-Carbon monoxide poisoning: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 monoxide poisoning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RBC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cannot carry O₂ to the tissues because CO faster to the hemoglobin at the places normally used by O₂ 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-Normally the amount of O₂ dissolved in the blood is about 2% of that carried on the RBC</a:t>
            </a:r>
            <a:endParaRPr lang="ar-IQ" sz="2400" dirty="0"/>
          </a:p>
        </p:txBody>
      </p:sp>
      <p:sp>
        <p:nvSpPr>
          <p:cNvPr id="4" name="مستطيل 3"/>
          <p:cNvSpPr/>
          <p:nvPr/>
        </p:nvSpPr>
        <p:spPr>
          <a:xfrm>
            <a:off x="166562" y="3933056"/>
            <a:ext cx="527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using the (HOT) technique the PO2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سهم لأعلى 4"/>
          <p:cNvSpPr/>
          <p:nvPr/>
        </p:nvSpPr>
        <p:spPr>
          <a:xfrm>
            <a:off x="5461166" y="3674684"/>
            <a:ext cx="179329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783153" y="3933056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15 times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530120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Permitting  enough O2 to be dissolved to fill the body's needs 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5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tse4.mm.bing.net/th?id=OIP.RaeliZm0objLprAxWzDsRAHaE7&amp;pid=15.1&amp;P=0&amp;w=302&amp;h=202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4" descr="https://tse4.mm.bing.net/th?id=OIP.RaeliZm0objLprAxWzDsRAHaE7&amp;pid=15.1&amp;P=0&amp;w=302&amp;h=202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102" name="Picture 6" descr="https://ttha.com/wp-content/uploads/2016/11/carbon_monoxide_poisoning-770x439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9426"/>
          <a:stretch/>
        </p:blipFill>
        <p:spPr bwMode="auto">
          <a:xfrm>
            <a:off x="827584" y="404664"/>
            <a:ext cx="7334250" cy="46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79512" y="260648"/>
            <a:ext cx="871296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3-Treatment of cancer: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7524" y="3481807"/>
            <a:ext cx="864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was that more oxygen would make the poorly oxygenated radiation –resistant cell in the center of the tumor more susceptible to radiation damage.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9512" y="109265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Hyperbaric oxygen may increase the amount of oxygen in cancer cells, which may make them easier to kill with radiation therapy and chemotherapy.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7524" y="4869160"/>
            <a:ext cx="785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(HOT) with radiation is given to the patient in transparent plastic tank.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9512" y="2463786"/>
            <a:ext cx="9054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type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radiosensitizing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 and a type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chemosensitizing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4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832648" cy="504056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868144" y="1556792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66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514" y="493623"/>
            <a:ext cx="874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some pressure nearly 30cmH₂O the micturition reflex(Urination, ) occurs.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34132" y="282252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sizable muscular contraction in the bladder wall produces a momentary pressure of up to 150cmH₂O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7" name="Rectangle 1"/>
          <p:cNvSpPr/>
          <p:nvPr/>
        </p:nvSpPr>
        <p:spPr>
          <a:xfrm>
            <a:off x="448750" y="415435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bladder pressure increases during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coughing , straining , sitting up , also during pregnancy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weight of fetus over the bladder increase the bladder pressure and causes frequent urination.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47064" y="1871402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1655176" y="1640570"/>
            <a:ext cx="6038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the feeling of needing to urinate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35696" y="2144032"/>
            <a:ext cx="6340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muscles around the bladder to contract</a:t>
            </a:r>
            <a:endParaRPr lang="ar-SA" sz="2400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669810" y="2385296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53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89298"/>
            <a:ext cx="6984776" cy="36104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51520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figure below shows the typical pressure volume curves for the bladder, which stretches as the volume increase.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51520" y="1861457"/>
            <a:ext cx="8645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Probably the most typical reason for bladder pressure is cystitis or inflammation of the bladder, prostatitis, Uterine fibroids, Ovarian cancer and Urinary system infection.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528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voiding pressure is fairly low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– 40) cm H₂O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men who suffer from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prostate obstruction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urinary passage it may be over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 H₂O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7504" y="341640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l" rtl="0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hazard of high bladder pressure (sometimes created by an obstruction), is that such pressure can force urine back into the kidneys, causing potentially severe damage.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6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in the bladder can be measured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passing a catheter with a pressure sensor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bladder through the urinary passage (urethra).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needle inserted through the wall of the abdomen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 into the bladder. This technique gives information about the function of the exit valves that cannot be obtained with the catheter technique.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284984"/>
            <a:ext cx="5759326" cy="3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 ear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middle ear is one of the air cavities that exist within the body.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 comfort,  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 middle ear )=P (outside eardrum)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equalized is produced by air flowing through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Eustachian tube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 is usually closed except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swallowing, chewing, and yawning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667375" cy="308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6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88640"/>
            <a:ext cx="9145016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in the middle ear can result in significant force on the eardrum if it differs greatly from atmospheric pressure, such as while scuba diving. </a:t>
            </a:r>
          </a:p>
          <a:p>
            <a:pPr marL="34290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decrease in external pressure is also noticeable during plane flights (due to a decrease in the weight of air above relative to that at the Earth’s surface).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564904"/>
            <a:ext cx="4681872" cy="244827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3528" y="5013176"/>
            <a:ext cx="79942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Eustachian tubes connect the middle ear to the throat and allow us to equalize pressure in the middle ear to avoid an imbalance of force on the eardrum.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90872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Tympanometry: A test that measures the air pressure in the middle ear.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Tympanometer: The device a clinician uses to perform a tympanometry test.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Tympanogram: The test results plotted on a chart.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301689"/>
            <a:ext cx="428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is ear pressure measured?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88843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8" y="284771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Normal middle ear pressure should be somewhere between +50 to –150 Pa (mm water).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51" y="3645071"/>
            <a:ext cx="4333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3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2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3.6|52.6|9.8|1.3|4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17.8|9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5|18.6|6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49.5|4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9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2|49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7.6|8.4|2.3|29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|2.3|47.3|21.4|2.1|10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2839</TotalTime>
  <Words>1399</Words>
  <Application>Microsoft Office PowerPoint</Application>
  <PresentationFormat>عرض على الشاشة (4:3)</PresentationFormat>
  <Paragraphs>113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in body</dc:title>
  <dc:creator>Ghania</dc:creator>
  <cp:lastModifiedBy>ahmed ali</cp:lastModifiedBy>
  <cp:revision>152</cp:revision>
  <dcterms:created xsi:type="dcterms:W3CDTF">2015-09-05T22:23:59Z</dcterms:created>
  <dcterms:modified xsi:type="dcterms:W3CDTF">2022-01-29T06:36:52Z</dcterms:modified>
</cp:coreProperties>
</file>